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3" r:id="rId2"/>
    <p:sldId id="332" r:id="rId3"/>
    <p:sldId id="333" r:id="rId4"/>
    <p:sldId id="338" r:id="rId5"/>
    <p:sldId id="335" r:id="rId6"/>
    <p:sldId id="337" r:id="rId7"/>
    <p:sldId id="339" r:id="rId8"/>
    <p:sldId id="336" r:id="rId9"/>
    <p:sldId id="314" r:id="rId10"/>
    <p:sldId id="317" r:id="rId11"/>
    <p:sldId id="318" r:id="rId12"/>
    <p:sldId id="326" r:id="rId13"/>
    <p:sldId id="327" r:id="rId14"/>
    <p:sldId id="340" r:id="rId15"/>
    <p:sldId id="30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28" autoAdjust="0"/>
    <p:restoredTop sz="76267" autoAdjust="0"/>
  </p:normalViewPr>
  <p:slideViewPr>
    <p:cSldViewPr>
      <p:cViewPr varScale="1">
        <p:scale>
          <a:sx n="51" d="100"/>
          <a:sy n="51" d="100"/>
        </p:scale>
        <p:origin x="-18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62F61-43D3-4A88-9F5A-553F87D84A3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50CA0-B441-4ABA-8125-76005EF05A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/>
              <a:t>Төрийн албаны тухай хуулийн 23.2</a:t>
            </a:r>
          </a:p>
          <a:p>
            <a:r>
              <a:rPr lang="mn-MN" dirty="0" smtClean="0"/>
              <a:t>Сонгуулийн</a:t>
            </a:r>
            <a:r>
              <a:rPr lang="mn-MN" baseline="0" dirty="0" smtClean="0"/>
              <a:t> тухай хууль 154.4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Нам, эвсэл нэр дэвшүүлэх – </a:t>
            </a:r>
            <a:r>
              <a:rPr lang="mn-MN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2016.5.05-наас 09-ний өдрийг дуустал. </a:t>
            </a:r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/Хуулийн 125.1/</a:t>
            </a:r>
          </a:p>
          <a:p>
            <a:pPr algn="just"/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нэрээ дэвшүүлэх ажиллагааг санад авах өдрөөс 55 хоногийн өмнө эхлүүлж, долоо хоногийн хугацаанд буюу </a:t>
            </a:r>
            <a:r>
              <a:rPr lang="mn-MN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оны 5 дугаар сарын 05-наас 11-ний өдрийг дуустал. </a:t>
            </a:r>
            <a:r>
              <a:rPr lang="mn-MN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/Хуулийн 125.2/</a:t>
            </a:r>
          </a:p>
          <a:p>
            <a:pPr algn="just"/>
            <a:r>
              <a:rPr lang="en-US" sz="120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Нам, эвслээс нэр дэвшүүлэх тухай шийдвэр гарсан, эсхүл бие даан нэр дэвшихээр сонгогчдоос гарын үсэг цуглуулж эхэлсэн хүнийг нэр дэвшигчтэй адилтган үзнэ.</a:t>
            </a:r>
            <a:r>
              <a:rPr lang="mn-MN" sz="120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/Хуулийн 125.3/</a:t>
            </a:r>
            <a:endParaRPr lang="en-US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дэвшигчийг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бүртгэсэн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бол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дэвшигчийн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үнэмлэхийг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санал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авах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өдрөөс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b="1" dirty="0" smtClean="0">
                <a:latin typeface="Times New Roman Mon" pitchFamily="18" charset="0"/>
              </a:rPr>
              <a:t>22 </a:t>
            </a:r>
            <a:r>
              <a:rPr lang="en-US" sz="1200" b="1" dirty="0" err="1" smtClean="0">
                <a:latin typeface="Times New Roman Mon" pitchFamily="18" charset="0"/>
              </a:rPr>
              <a:t>хоногийн</a:t>
            </a:r>
            <a:r>
              <a:rPr lang="en-US" sz="1200" b="1" dirty="0" smtClean="0">
                <a:latin typeface="Times New Roman Mon" pitchFamily="18" charset="0"/>
              </a:rPr>
              <a:t> </a:t>
            </a:r>
            <a:r>
              <a:rPr lang="en-US" sz="1200" b="1" dirty="0" err="1" smtClean="0">
                <a:latin typeface="Times New Roman Mon" pitchFamily="18" charset="0"/>
              </a:rPr>
              <a:t>өмнө</a:t>
            </a:r>
            <a:r>
              <a:rPr lang="en-US" sz="1200" b="1" dirty="0" smtClean="0">
                <a:latin typeface="Times New Roman Mon" pitchFamily="18" charset="0"/>
              </a:rPr>
              <a:t> </a:t>
            </a:r>
            <a:r>
              <a:rPr lang="mn-MN" sz="1200" b="1" dirty="0" smtClean="0">
                <a:latin typeface="Times New Roman Mon" pitchFamily="18" charset="0"/>
              </a:rPr>
              <a:t>буюу 2016 оны 6 дугаар сарын 07-ны өдөр </a:t>
            </a:r>
            <a:r>
              <a:rPr lang="en-US" sz="1200" b="1" dirty="0" err="1" smtClean="0">
                <a:latin typeface="Times New Roman Mon" pitchFamily="18" charset="0"/>
              </a:rPr>
              <a:t>нэг</a:t>
            </a:r>
            <a:r>
              <a:rPr lang="en-US" sz="1200" b="1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өдөр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олгоно</a:t>
            </a:r>
            <a:r>
              <a:rPr lang="en-US" sz="1200" dirty="0" smtClean="0">
                <a:latin typeface="Times New Roman Mon" pitchFamily="18" charset="0"/>
              </a:rPr>
              <a:t>.</a:t>
            </a:r>
            <a:r>
              <a:rPr lang="mn-MN" sz="1200" dirty="0" smtClean="0">
                <a:latin typeface="Times New Roman Mon" pitchFamily="18" charset="0"/>
              </a:rPr>
              <a:t> /Хуулийн 157.10/</a:t>
            </a:r>
          </a:p>
          <a:p>
            <a:pPr algn="just"/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дэвшигчийн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үнэмлэхийг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нэр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дэвшигчид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өөрт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нь</a:t>
            </a:r>
            <a:r>
              <a:rPr lang="en-US" sz="1200" dirty="0" smtClean="0">
                <a:latin typeface="Times New Roman Mon" pitchFamily="18" charset="0"/>
              </a:rPr>
              <a:t>, </a:t>
            </a:r>
            <a:r>
              <a:rPr lang="en-US" sz="1200" dirty="0" err="1" smtClean="0">
                <a:latin typeface="Times New Roman Mon" pitchFamily="18" charset="0"/>
              </a:rPr>
              <a:t>эсхүл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төлөөлөгчид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нь</a:t>
            </a:r>
            <a:r>
              <a:rPr lang="en-US" sz="1200" dirty="0" smtClean="0">
                <a:latin typeface="Times New Roman Mon" pitchFamily="18" charset="0"/>
              </a:rPr>
              <a:t> </a:t>
            </a:r>
            <a:r>
              <a:rPr lang="en-US" sz="1200" dirty="0" err="1" smtClean="0">
                <a:latin typeface="Times New Roman Mon" pitchFamily="18" charset="0"/>
              </a:rPr>
              <a:t>олгоно</a:t>
            </a:r>
            <a:r>
              <a:rPr lang="en-US" sz="1200" dirty="0" smtClean="0">
                <a:latin typeface="Times New Roman Mon" pitchFamily="18" charset="0"/>
              </a:rPr>
              <a:t>. </a:t>
            </a:r>
            <a:r>
              <a:rPr lang="mn-MN" sz="1200" dirty="0" smtClean="0">
                <a:latin typeface="Times New Roman Mon" pitchFamily="18" charset="0"/>
              </a:rPr>
              <a:t> /Хуулийн 157.11/</a:t>
            </a:r>
            <a:r>
              <a:rPr lang="en-US" sz="1200" dirty="0" smtClean="0">
                <a:latin typeface="Times New Roman Mon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0CA0-B441-4ABA-8125-76005EF05A2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ELECTION's\PRESIDENT ELECTION'S\2013-Pres.election\Geree\Shinryo\LOGO-GEC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4530" y="1219200"/>
            <a:ext cx="2562870" cy="16002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0" y="1905000"/>
            <a:ext cx="76200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/>
            </a:r>
            <a:b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</a:b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/>
            </a:r>
            <a:b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</a:br>
            <a:r>
              <a:rPr lang="mn-MN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Нам, эвсэл, </a:t>
            </a:r>
            <a:endParaRPr lang="mn-MN" sz="5400" b="1" dirty="0" smtClean="0">
              <a:solidFill>
                <a:srgbClr val="002060"/>
              </a:solidFill>
              <a:latin typeface="Times New Roman" pitchFamily="18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mn-MN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нэр </a:t>
            </a:r>
            <a:r>
              <a:rPr lang="mn-MN" sz="5400" b="1" dirty="0" smtClean="0">
                <a:solidFill>
                  <a:srgbClr val="002060"/>
                </a:solidFill>
                <a:latin typeface="Times New Roman" pitchFamily="18" charset="0"/>
                <a:cs typeface="Arial" pitchFamily="34" charset="0"/>
              </a:rPr>
              <a:t>дэвшигчдийн бүртгэл</a:t>
            </a:r>
            <a:endParaRPr kumimoji="0" lang="en-US" sz="5400" b="1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5181600"/>
            <a:ext cx="7848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mn-MN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www.gec.gov.mn </a:t>
            </a:r>
            <a:b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1524000"/>
          </a:xfrm>
        </p:spPr>
        <p:txBody>
          <a:bodyPr>
            <a:noAutofit/>
          </a:bodyPr>
          <a:lstStyle/>
          <a:p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Намаас нэр дэвшигчийн</a:t>
            </a:r>
            <a:b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бүрдүүлэх баримт бичиг:</a:t>
            </a:r>
            <a:b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334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дэвшүүлсэн тухай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шийдвэр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дэвшигчдийн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жагсаалт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өвшөөрөл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нэр дэвшигчийн х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өрөнгө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орлогын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төлбөргүй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болох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тухай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намтар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Ажил, а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лбан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тушаалаасаа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чөлөөлөгдөх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тухай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хүсэлт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нотариатаар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батлуулсан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хуулбар</a:t>
            </a: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None/>
            </a:pPr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mn-MN" sz="2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mn-MN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2016.5.12-ны 17.00 цагаас өмнө</a:t>
            </a:r>
            <a:endParaRPr lang="en-US" sz="2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9535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52600" y="6172200"/>
            <a:ext cx="55626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8229600" cy="762000"/>
          </a:xfrm>
        </p:spPr>
        <p:txBody>
          <a:bodyPr>
            <a:noAutofit/>
          </a:bodyPr>
          <a:lstStyle/>
          <a:p>
            <a: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 дэвшигчийн </a:t>
            </a:r>
            <a:b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бүрдүүлэх баримт бичиг</a:t>
            </a:r>
            <a:endParaRPr lang="en-US" sz="3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эдэгдэл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арын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үсэг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зуруулсан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маягт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нэр дэвшигчийн х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өрөнгө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орлогын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төлбөргүй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болох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тухай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мэдүүлэг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намтар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Ажил, а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лбан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тушаалаасаа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чөлөөлөгдөх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хүсэлт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шийдвэр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ийн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нотариатаар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батлуулсан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хуулбар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9535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752600" y="6172200"/>
            <a:ext cx="5562600" cy="609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6248400"/>
            <a:ext cx="49503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n-MN" sz="2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2016.5.14-ний 17.00 цагаас өмнө</a:t>
            </a:r>
            <a:endParaRPr lang="en-US" sz="26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7432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143000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дэвшигчдийг бүртгэх эсэх шийдвэр гаргах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153400" cy="4800599"/>
          </a:xfrm>
        </p:spPr>
        <p:txBody>
          <a:bodyPr>
            <a:normAutofit/>
          </a:bodyPr>
          <a:lstStyle/>
          <a:p>
            <a:pPr algn="just"/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нийслэл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ийн сонг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уулийн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хороо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дэвшигчдий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 баримт бичгийг хүлээн авснаас хойш 5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хоногийн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дотор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бүртгэх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эсэх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асуудлыг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шийдвэрлэж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тогтоол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гаргана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mn-MN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Намаас нэр дэвшигч – 2016.5.17-ны дотор</a:t>
            </a:r>
          </a:p>
          <a:p>
            <a:pPr lvl="1" algn="just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 дэвшигч - 2016.5.19-ний дотор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10347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дэвшигчийн 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үнэмлэх олгох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авах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өдрөөс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22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хоногийн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өмнө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буюу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2016.6.07-ны 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өдөр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нэг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өдөр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олгоно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дэвшигчийн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үнэмлэхийг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дэвшигчид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өөрт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эсхүл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төлөөлөгчид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нь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олгоно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410347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22437"/>
            <a:ext cx="8229600" cy="4525963"/>
          </a:xfrm>
        </p:spPr>
        <p:txBody>
          <a:bodyPr/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дэвшүүлэх ажиллагааг хуулийн хугацаанд явуулаагүй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Нэр дэвшигчид тавигдах шаардлага хангаагүй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Баримт бичиг дутуу, эсхүл хуурамч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Дэмжигчдийн гарын үсэг цуглуулахдаа хууль бус арга хэрэглэсэн.</a:t>
            </a:r>
            <a:endParaRPr lang="en-US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Нэр дэвшигчийг бүртгэхээс татгалзах үндэслэл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10347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7432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581400" y="5939135"/>
            <a:ext cx="54161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158-р зүйл</a:t>
            </a: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752600"/>
            <a:ext cx="2907590" cy="181543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819400" y="3911025"/>
            <a:ext cx="3505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gec.gov.mn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АГУУЛГА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 болон орон нутгийн сонгуульд оролцох нам эвсэл, нэр дэвшигчдийн бүртгэл</a:t>
            </a:r>
          </a:p>
          <a:p>
            <a:pPr algn="just"/>
            <a:r>
              <a:rPr lang="mn-MN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Аймаг, нийслэлийн ИТХ-ын сонгуульд оролцох нам, нэр дэвшигчдийн бүртгэл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286000" y="12954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УИХ-ын сонгуульд нам, эвсэл сонгуульд оролцох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оролцохоо илэрхийлэх – 2016.4.30-наас өмнө</a:t>
            </a:r>
          </a:p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 баримт бичгийг хүлээн авсан өдрөөс хойш 5 хоногт багтаан шийдвэр гаргана.</a:t>
            </a:r>
          </a:p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Батламж олгоно.</a:t>
            </a:r>
          </a:p>
          <a:p>
            <a:pPr>
              <a:buNone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895600" y="16748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668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n-MN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УИХ-ын сонгуулийн нэр дэвшигчдийг бүртгэх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636837"/>
            <a:ext cx="8229600" cy="2620963"/>
          </a:xfrm>
        </p:spPr>
        <p:txBody>
          <a:bodyPr>
            <a:normAutofit/>
          </a:bodyPr>
          <a:lstStyle/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 бүртгэж, үнэмлэх олгоно. </a:t>
            </a:r>
          </a:p>
          <a:p>
            <a:pPr>
              <a:buNone/>
            </a:pP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19400" y="15224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Намын салбар байгууллага нь сонгуульд оролцох хүсэлтээ </a:t>
            </a:r>
            <a:r>
              <a:rPr lang="mn-MN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2016.4.30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mn-MN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өмнө</a:t>
            </a: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аймаг, нийслэлийн сонгуулийн хороонд гаргана.</a:t>
            </a:r>
          </a:p>
          <a:p>
            <a:endParaRPr lang="mn-MN" sz="4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Хүсэлтэд намын салбар байгууллагын дарга гарын үсэг зурж, тэмдэг дарна.</a:t>
            </a:r>
          </a:p>
          <a:p>
            <a:pPr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    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153.1, 153.2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8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>
            <a:noAutofit/>
          </a:bodyPr>
          <a:lstStyle/>
          <a:p>
            <a:r>
              <a:rPr lang="mn-MN" sz="3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Орон нутгийн хурлын сонгуульд нам оролцох</a:t>
            </a:r>
            <a:endParaRPr lang="en-US" sz="3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194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49765"/>
          </a:xfrm>
        </p:spPr>
        <p:txBody>
          <a:bodyPr>
            <a:normAutofit fontScale="77500" lnSpcReduction="20000"/>
          </a:bodyPr>
          <a:lstStyle/>
          <a:p>
            <a:pPr marL="577850" indent="-5778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Сонгуульд оролцох тухай шийдвэр</a:t>
            </a:r>
          </a:p>
          <a:p>
            <a:pPr marL="514350" indent="-5143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Улсын бүртгэлийн гэрчилгээний хуулбар</a:t>
            </a:r>
          </a:p>
          <a:p>
            <a:pPr marL="514350" indent="-5143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Сонгуулийн мөрийн хөтөлбөр </a:t>
            </a: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аудитаар хянуулсан байна</a:t>
            </a:r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mn-MN" sz="4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mn-MN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Сонгуулийн штабын нэр, бүрэлдэхүүн, байрлах хаяг зэрэг дэлгэрэнгүй мэдээлэл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    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Сонгуулийн тухай хуулийн 153.3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n-MN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772400" cy="1143000"/>
          </a:xfrm>
        </p:spPr>
        <p:txBody>
          <a:bodyPr>
            <a:noAutofit/>
          </a:bodyPr>
          <a:lstStyle/>
          <a:p>
            <a:r>
              <a:rPr lang="mn-MN" sz="3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сонгуульд оролцох хүсэлтэд хавсаргах баримт бичиг</a:t>
            </a:r>
            <a:endParaRPr lang="en-US" sz="3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5240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Төрийн жинхэнэ албан хаагч </a:t>
            </a: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ТҮ-ний удирдах албан тушаалтан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ТҮ-9-12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Төрийн болон орон нутгийн өмчит, эсхүл өмчийн оролцоотой хуулийн этгээдийн дарга, дэд дарга, захирал, дэд захирал</a:t>
            </a:r>
          </a:p>
          <a:p>
            <a:pPr lvl="1"/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2016.4.1-ээс өмнө чөлөөлөгдөх хүсэлтээ гаргасан байна.</a:t>
            </a:r>
          </a:p>
          <a:p>
            <a:pPr lvl="1"/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Нэр дэвшигчээр бүртгүүлсэн өдрөөс хойш ажлаа гүйцэтгээгүй байна.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ОНС-д нэр дэвшигчид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тавигдах шаардлага: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514600" y="1447800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ОНС-д нэр дэвшигчид </a:t>
            </a:r>
            <a:b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тавигдах шаардлага: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0036"/>
            <a:ext cx="8229600" cy="4906964"/>
          </a:xfrm>
        </p:spPr>
        <p:txBody>
          <a:bodyPr>
            <a:normAutofit/>
          </a:bodyPr>
          <a:lstStyle/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Шүүхийн шийдвэрээр тогтоогдсон өр төлбөргүй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Татварын хугацаа хэтэрсэн өргүй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51 ба түүнээс дээш хувийн хувьцаа эзэмшдэг компани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Ял шийтгүүлж байгаагүй, эсхүл ялгүй болсон байх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563" indent="-55563"/>
            <a:r>
              <a:rPr lang="mn-MN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Цэргийн алба хаах насны иргэн цэргийн алба хаах үүргээ биелүүлсэн байх.</a:t>
            </a:r>
          </a:p>
          <a:p>
            <a:pPr marL="55563" indent="-55563"/>
            <a:endParaRPr lang="mn-MN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4384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1173162"/>
          </a:xfrm>
        </p:spPr>
        <p:txBody>
          <a:bodyPr>
            <a:noAutofit/>
          </a:bodyPr>
          <a:lstStyle/>
          <a:p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Аймаг, нийслэлийн ИТХ-ын </a:t>
            </a:r>
            <a:b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сонгуульд нэр дэвшүүлэх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15400" cy="3611563"/>
          </a:xfrm>
        </p:spPr>
        <p:txBody>
          <a:bodyPr>
            <a:noAutofit/>
          </a:bodyPr>
          <a:lstStyle/>
          <a:p>
            <a:pPr algn="just"/>
            <a:r>
              <a:rPr lang="mn-MN" sz="3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 нэр дэвшүүлэх </a:t>
            </a:r>
          </a:p>
          <a:p>
            <a:pPr lvl="1" algn="just"/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2016.5.5-наас 2016.5.9-нийг дуустал. </a:t>
            </a:r>
          </a:p>
          <a:p>
            <a:pPr lvl="1" algn="just"/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Тойрогт ногдсон мандатын тооноос илүүгүй</a:t>
            </a:r>
            <a:r>
              <a:rPr lang="mn-MN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mn-MN" sz="3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Бие даан нэрээ дэвшүүлэх ажиллагаа</a:t>
            </a:r>
          </a:p>
          <a:p>
            <a:pPr lvl="1" algn="just"/>
            <a:r>
              <a:rPr lang="mn-MN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2016.5.5-наас 2016.5.11-нийг дуустал. </a:t>
            </a:r>
          </a:p>
          <a:p>
            <a:pPr lvl="1" algn="just"/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Аймагт–201-ээс доошгүй сонгогчийн дэмжлэг</a:t>
            </a:r>
          </a:p>
          <a:p>
            <a:pPr lvl="1" algn="just"/>
            <a:r>
              <a:rPr lang="mn-MN" sz="3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Нийслэлд–501-ээс доошгүй сонгогчийн дэмжлэг авсан байна.</a:t>
            </a:r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mn-MN" sz="2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810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895600" y="1446212"/>
            <a:ext cx="457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3262</TotalTime>
  <Words>633</Words>
  <Application>Microsoft Office PowerPoint</Application>
  <PresentationFormat>On-screen Show (4:3)</PresentationFormat>
  <Paragraphs>87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АГУУЛГА</vt:lpstr>
      <vt:lpstr>УИХ-ын сонгуульд нам, эвсэл сонгуульд оролцох</vt:lpstr>
      <vt:lpstr>Slide 4</vt:lpstr>
      <vt:lpstr>Орон нутгийн хурлын сонгуульд нам оролцох</vt:lpstr>
      <vt:lpstr>Нам сонгуульд оролцох хүсэлтэд хавсаргах баримт бичиг</vt:lpstr>
      <vt:lpstr>ОНС-д нэр дэвшигчид  тавигдах шаардлага: </vt:lpstr>
      <vt:lpstr>ОНС-д нэр дэвшигчид  тавигдах шаардлага: </vt:lpstr>
      <vt:lpstr>Аймаг, нийслэлийн ИТХ-ын  сонгуульд нэр дэвшүүлэх </vt:lpstr>
      <vt:lpstr>Намаас нэр дэвшигчийн  бүрдүүлэх баримт бичиг: </vt:lpstr>
      <vt:lpstr>Бие даан нэр дэвшигчийн  бүрдүүлэх баримт бичиг</vt:lpstr>
      <vt:lpstr>Нэр дэвшигчдийг бүртгэх эсэх шийдвэр гаргах</vt:lpstr>
      <vt:lpstr>Нэр дэвшигчийн  үнэмлэх олгох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ss</cp:lastModifiedBy>
  <cp:revision>753</cp:revision>
  <dcterms:created xsi:type="dcterms:W3CDTF">2011-11-18T12:46:37Z</dcterms:created>
  <dcterms:modified xsi:type="dcterms:W3CDTF">2016-03-27T10:10:20Z</dcterms:modified>
</cp:coreProperties>
</file>